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2"/>
  </p:notesMasterIdLst>
  <p:sldIdLst>
    <p:sldId id="276" r:id="rId2"/>
    <p:sldId id="27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3957" autoAdjust="0"/>
  </p:normalViewPr>
  <p:slideViewPr>
    <p:cSldViewPr snapToGrid="0">
      <p:cViewPr varScale="1">
        <p:scale>
          <a:sx n="71" d="100"/>
          <a:sy n="71" d="100"/>
        </p:scale>
        <p:origin x="7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6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5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8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61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32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0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1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9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3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0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9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9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9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3 – Aug 29,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159" y="2508068"/>
            <a:ext cx="10675555" cy="343553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P3 Challenge – A rotating fan completes 1200 revolutions every minute. Consider the tip of a blade, at a radius of 0.15 m. a) Through what distance does the tip move in one revolution? What are b) the tip’s speed and c) the magnitude of its centripetal acceleration? 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pPr lvl="1"/>
            <a:endParaRPr lang="en-US" sz="2200" b="1" dirty="0" smtClean="0"/>
          </a:p>
          <a:p>
            <a:pPr mar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2140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978" y="2566713"/>
            <a:ext cx="9541486" cy="34163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ym typeface="Euclid Extra" panose="02050502000505020303" pitchFamily="18" charset="2"/>
              </a:rPr>
              <a:t>Exit Slip- </a:t>
            </a:r>
            <a:r>
              <a:rPr lang="en-US" sz="2000" b="1" dirty="0" smtClean="0">
                <a:sym typeface="Euclid Extra" panose="02050502000505020303" pitchFamily="18" charset="2"/>
              </a:rPr>
              <a:t>Which is greater a) the force between a 70 kg doctor and a 3.5 kg new born infant at 30 cm or b) the sun and the infant at the same time? How many orders of magnitude difference are these two gravitational forces</a:t>
            </a:r>
            <a:r>
              <a:rPr lang="en-US" sz="2000" b="1" dirty="0" smtClean="0">
                <a:sym typeface="Euclid Extra" panose="02050502000505020303" pitchFamily="18" charset="2"/>
              </a:rPr>
              <a:t>? (Note: The relative position of the sun on the </a:t>
            </a:r>
            <a:r>
              <a:rPr lang="en-US" sz="2000" b="1" dirty="0" err="1" smtClean="0">
                <a:sym typeface="Euclid Extra" panose="02050502000505020303" pitchFamily="18" charset="2"/>
              </a:rPr>
              <a:t>starfield</a:t>
            </a:r>
            <a:r>
              <a:rPr lang="en-US" sz="2000" b="1" dirty="0" smtClean="0">
                <a:sym typeface="Euclid Extra" panose="02050502000505020303" pitchFamily="18" charset="2"/>
              </a:rPr>
              <a:t> back drop is the basis of astrology. The only possible physical mechanism for this interaction is gravity.)</a:t>
            </a:r>
            <a:endParaRPr lang="en-US" sz="2400" b="1" dirty="0">
              <a:sym typeface="Euclid Extra" panose="02050502000505020303" pitchFamily="18" charset="2"/>
            </a:endParaRPr>
          </a:p>
          <a:p>
            <a:r>
              <a:rPr lang="en-US" sz="2000" b="1" dirty="0" smtClean="0"/>
              <a:t>What’s Due?  (Pending assignments to complete.)</a:t>
            </a:r>
          </a:p>
          <a:p>
            <a:pPr lvl="1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Read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6.2 </a:t>
            </a:r>
            <a:r>
              <a:rPr lang="en-US" sz="2000" b="1" dirty="0" smtClean="0"/>
              <a:t>p264 </a:t>
            </a:r>
            <a:r>
              <a:rPr lang="en-US" sz="2000" b="1" dirty="0"/>
              <a:t>#</a:t>
            </a:r>
            <a:r>
              <a:rPr lang="en-US" sz="2000" b="1" dirty="0" smtClean="0"/>
              <a:t>15-22 (Due next Tues – time on Fri)</a:t>
            </a:r>
            <a:endParaRPr lang="en-US" sz="2000" b="1" dirty="0"/>
          </a:p>
          <a:p>
            <a:r>
              <a:rPr lang="en-US" sz="2400" b="1" dirty="0" smtClean="0"/>
              <a:t>What’s Next?  (How to prepare for the next day)</a:t>
            </a:r>
          </a:p>
          <a:p>
            <a:pPr lvl="1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Read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6.2 p259 - 263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about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Gravity</a:t>
            </a:r>
            <a:endParaRPr lang="en-US" sz="2000" b="1" dirty="0"/>
          </a:p>
          <a:p>
            <a:pPr lvl="1"/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Objectives/Agenda/Assignment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Objective:  </a:t>
            </a:r>
          </a:p>
          <a:p>
            <a:pPr lvl="1"/>
            <a:r>
              <a:rPr lang="en-US" sz="1800" b="1" dirty="0" smtClean="0"/>
              <a:t>6.2 Gravity</a:t>
            </a:r>
          </a:p>
          <a:p>
            <a:r>
              <a:rPr lang="en-US" b="1" dirty="0" smtClean="0"/>
              <a:t>Assignment: </a:t>
            </a:r>
          </a:p>
          <a:p>
            <a:pPr lvl="1"/>
            <a:r>
              <a:rPr lang="en-US" b="1" dirty="0" smtClean="0"/>
              <a:t>P264 #15-25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Agenda:</a:t>
            </a:r>
          </a:p>
          <a:p>
            <a:pPr lvl="1"/>
            <a:r>
              <a:rPr lang="en-US" sz="2000" b="1" dirty="0" smtClean="0"/>
              <a:t>Review Circular Homework</a:t>
            </a:r>
          </a:p>
          <a:p>
            <a:pPr lvl="1"/>
            <a:r>
              <a:rPr lang="en-US" sz="2000" b="1" dirty="0" smtClean="0"/>
              <a:t>Gravitational force</a:t>
            </a:r>
          </a:p>
          <a:p>
            <a:pPr lvl="1"/>
            <a:r>
              <a:rPr lang="en-US" sz="2000" b="1" dirty="0" smtClean="0"/>
              <a:t>Gravitational fields</a:t>
            </a:r>
          </a:p>
          <a:p>
            <a:pPr lvl="1"/>
            <a:r>
              <a:rPr lang="en-US" sz="2000" b="1" dirty="0" smtClean="0"/>
              <a:t>Field diagram</a:t>
            </a:r>
          </a:p>
          <a:p>
            <a:pPr lvl="1"/>
            <a:r>
              <a:rPr lang="en-US" sz="2000" b="1" dirty="0" smtClean="0"/>
              <a:t>Orbital motion</a:t>
            </a:r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Force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9693859" cy="341630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 smtClean="0"/>
                  <a:t>Gravity is one of four fundamental forces in the universe (along with electromagnetic force, weak nuclear force and strong nuclear force)</a:t>
                </a:r>
              </a:p>
              <a:p>
                <a:r>
                  <a:rPr lang="en-US" sz="2000" b="1" dirty="0" smtClean="0"/>
                  <a:t>We are already familiar with the acceleration due to gravity, </a:t>
                </a:r>
                <a:r>
                  <a:rPr lang="en-US" sz="2000" b="1" i="1" dirty="0" smtClean="0"/>
                  <a:t>g</a:t>
                </a:r>
                <a:r>
                  <a:rPr lang="en-US" sz="2000" b="1" dirty="0" smtClean="0"/>
                  <a:t> = 9.81 m/s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 and the force of gravity on earth with </a:t>
                </a:r>
                <a:r>
                  <a:rPr lang="en-US" sz="2000" b="1" i="1" dirty="0" smtClean="0"/>
                  <a:t>g</a:t>
                </a:r>
                <a:r>
                  <a:rPr lang="en-US" sz="2000" b="1" dirty="0" smtClean="0"/>
                  <a:t> is F = mg.</a:t>
                </a:r>
              </a:p>
              <a:p>
                <a:r>
                  <a:rPr lang="en-US" sz="2000" b="1" dirty="0" smtClean="0"/>
                  <a:t>Present between any two masses. </a:t>
                </a:r>
                <a:r>
                  <a:rPr lang="en-US" sz="2000" b="1" dirty="0"/>
                  <a:t>A</a:t>
                </a:r>
                <a:r>
                  <a:rPr lang="en-US" sz="2000" b="1" dirty="0" smtClean="0"/>
                  <a:t>lways there. Usually too weak to observe. Requires planet sized masses or greater to be measurable.</a:t>
                </a:r>
              </a:p>
              <a:p>
                <a:r>
                  <a:rPr lang="en-US" sz="2000" b="1" dirty="0" smtClean="0"/>
                  <a:t>Generally,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𝑮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 smtClean="0"/>
                  <a:t>	where m</a:t>
                </a:r>
                <a:r>
                  <a:rPr lang="en-US" sz="2000" b="1" baseline="-25000" dirty="0" smtClean="0"/>
                  <a:t>1 </a:t>
                </a:r>
                <a:r>
                  <a:rPr lang="en-US" sz="2000" b="1" dirty="0" smtClean="0"/>
                  <a:t> and m</a:t>
                </a:r>
                <a:r>
                  <a:rPr lang="en-US" sz="2000" b="1" baseline="-25000" dirty="0" smtClean="0"/>
                  <a:t>2</a:t>
                </a:r>
                <a:r>
                  <a:rPr lang="en-US" sz="2000" b="1" dirty="0" smtClean="0"/>
                  <a:t> are the two masses involved, r is the distance between the center of mass for the two objects and G is the gravitational constant  G = 6.67 x 10</a:t>
                </a:r>
                <a:r>
                  <a:rPr lang="en-US" sz="2000" b="1" baseline="30000" dirty="0" smtClean="0"/>
                  <a:t>-11</a:t>
                </a:r>
                <a:r>
                  <a:rPr lang="en-US" sz="2000" b="1" dirty="0" smtClean="0"/>
                  <a:t> N m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/kg</a:t>
                </a:r>
                <a:r>
                  <a:rPr lang="en-US" sz="2000" b="1" baseline="30000" dirty="0" smtClean="0"/>
                  <a:t>2</a:t>
                </a:r>
                <a:r>
                  <a:rPr lang="en-US" sz="2000" b="1" dirty="0" smtClean="0"/>
                  <a:t>.</a:t>
                </a:r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9693859" cy="3416300"/>
              </a:xfrm>
              <a:blipFill>
                <a:blip r:embed="rId2"/>
                <a:stretch>
                  <a:fillRect l="-251" t="-891" r="-189" b="-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6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3603025" cy="34163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Find the force of gravity between the earth and the sun.</a:t>
            </a:r>
          </a:p>
          <a:p>
            <a:endParaRPr lang="en-US" sz="2000" b="1" dirty="0"/>
          </a:p>
          <a:p>
            <a:r>
              <a:rPr lang="en-US" sz="2000" b="1" dirty="0" smtClean="0"/>
              <a:t>Find the gravitational force between two 70 kg people, 1.0 m apart.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39" t="16261" r="48610" b="7257"/>
          <a:stretch/>
        </p:blipFill>
        <p:spPr>
          <a:xfrm>
            <a:off x="5083444" y="414648"/>
            <a:ext cx="6617777" cy="60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due to gravity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b="1" dirty="0" smtClean="0"/>
                  <a:t>Generally, the acceleration due to gravity is the acceleration on one mass due to the presence of the other.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baseline="-25000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000" b="1" i="1" baseline="-25000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𝑮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000" b="1" dirty="0" smtClean="0"/>
              </a:p>
              <a:p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𝑮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000" b="1" dirty="0" smtClean="0"/>
              </a:p>
              <a:p>
                <a:r>
                  <a:rPr lang="en-US" sz="2000" b="1" dirty="0" smtClean="0"/>
                  <a:t>By convention, the symbol for the mass of an astronomical object is capital M. Smaller non planet size masses are still m.</a:t>
                </a:r>
              </a:p>
              <a:p>
                <a:r>
                  <a:rPr lang="en-US" sz="2000" b="1" dirty="0" smtClean="0"/>
                  <a:t>Verify that this is equal to 9.8 at the surface of the earth.</a:t>
                </a:r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6" t="-891" r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1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69" y="2603500"/>
            <a:ext cx="7116378" cy="398018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Gravitational forces apply over a distance.  When a force has an effect without direct contact, it is a </a:t>
            </a:r>
            <a:r>
              <a:rPr lang="en-US" sz="2000" b="1" u="sng" dirty="0" smtClean="0"/>
              <a:t>field force</a:t>
            </a:r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Gravitational fields are represented by radial lines that point toward the center of mass that is creating a gravitational acceleration.</a:t>
            </a:r>
          </a:p>
          <a:p>
            <a:r>
              <a:rPr lang="en-US" sz="2000" b="1" dirty="0" smtClean="0"/>
              <a:t>The lines are evenly distributed, indicating that the force is uniform in all directions. </a:t>
            </a:r>
          </a:p>
          <a:p>
            <a:r>
              <a:rPr lang="en-US" sz="2000" b="1" dirty="0" smtClean="0"/>
              <a:t>The density of lines represents the magnitude of the force. It is highest close to the mass, and decreases farther away.</a:t>
            </a:r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007" t="29185" r="24787" b="28018"/>
          <a:stretch/>
        </p:blipFill>
        <p:spPr>
          <a:xfrm>
            <a:off x="8037466" y="2448733"/>
            <a:ext cx="3409628" cy="31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field on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633303" cy="34163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Very close to the surface of a large mass, the gravitational field is approximately uniform and vertical.</a:t>
            </a:r>
          </a:p>
          <a:p>
            <a:r>
              <a:rPr lang="en-US" sz="2000" b="1" dirty="0" smtClean="0"/>
              <a:t>That is why we have been able to treat </a:t>
            </a:r>
            <a:r>
              <a:rPr lang="en-US" sz="2000" b="1" i="1" dirty="0" smtClean="0"/>
              <a:t>g</a:t>
            </a:r>
            <a:r>
              <a:rPr lang="en-US" sz="2000" b="1" dirty="0" smtClean="0"/>
              <a:t> as a constant everywhere on earth.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53" t="41684" r="25145" b="15943"/>
          <a:stretch/>
        </p:blipFill>
        <p:spPr>
          <a:xfrm>
            <a:off x="8367033" y="2761819"/>
            <a:ext cx="2758699" cy="30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motion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9631865" cy="34163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000" b="1" dirty="0" smtClean="0"/>
                  <a:t>When an object is in orbit around another mass, the gravitational force is the centripetal force. So you set the two equations equal.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dirty="0">
                        <a:latin typeface="Cambria Math" panose="02040503050406030204" pitchFamily="18" charset="0"/>
                      </a:rPr>
                      <m:t>𝑮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𝒎𝑴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 smtClean="0"/>
                  <a:t>  	Where m is the mass of the satellite and M is the mass of the planet.  r is the distance between the planet and the satellite. </a:t>
                </a:r>
              </a:p>
              <a:p>
                <a:r>
                  <a:rPr lang="en-US" sz="2000" b="1" dirty="0" smtClean="0"/>
                  <a:t>I prefer to solve problems from this point, but there are some interesting equations others like to memorize.</a:t>
                </a:r>
              </a:p>
              <a:p>
                <a:r>
                  <a:rPr lang="en-US" sz="2000" b="1" dirty="0" smtClean="0"/>
                  <a:t>If you cancel m and r and solve this equation for v you get:</a:t>
                </a:r>
              </a:p>
              <a:p>
                <a:r>
                  <a:rPr lang="en-US" sz="2000" b="1" dirty="0" smtClean="0"/>
                  <a:t>Orbital speed: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b="1" dirty="0" smtClean="0"/>
                  <a:t>   But even if you can’t remember it, it’s easy to derive.</a:t>
                </a:r>
              </a:p>
              <a:p>
                <a:r>
                  <a:rPr lang="en-US" sz="2000" b="1" dirty="0" smtClean="0"/>
                  <a:t>Then recall v = 2</a:t>
                </a:r>
                <a:r>
                  <a:rPr lang="en-US" sz="2000" b="1" dirty="0" smtClean="0">
                    <a:sym typeface="Euclid Symbol" panose="05050102010706020507" pitchFamily="18" charset="2"/>
                  </a:rPr>
                  <a:t>r/T  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𝑮𝑴</m:t>
                        </m:r>
                      </m:den>
                    </m:f>
                  </m:oMath>
                </a14:m>
                <a:r>
                  <a:rPr lang="en-US" sz="2000" b="1" dirty="0" smtClean="0"/>
                  <a:t> which is roughly </a:t>
                </a:r>
                <a:r>
                  <a:rPr lang="en-US" sz="2000" b="1" dirty="0" err="1" smtClean="0"/>
                  <a:t>Keplar’s</a:t>
                </a:r>
                <a:r>
                  <a:rPr lang="en-US" sz="2000" b="1" dirty="0" smtClean="0"/>
                  <a:t> third law.</a:t>
                </a:r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9631865" cy="3416300"/>
              </a:xfrm>
              <a:blipFill>
                <a:blip r:embed="rId2"/>
                <a:stretch>
                  <a:fillRect l="-253" t="-2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1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orbit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Determine the height needed for a geosynchronous satellite. (Always located above the same point on earth)</a:t>
            </a:r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What is the speed of this satellite?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506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57406</TotalTime>
  <Words>538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Century Gothic</vt:lpstr>
      <vt:lpstr>Euclid Extra</vt:lpstr>
      <vt:lpstr>Euclid Symbol</vt:lpstr>
      <vt:lpstr>Wingdings 3</vt:lpstr>
      <vt:lpstr>Ion Boardroom</vt:lpstr>
      <vt:lpstr>Physics 3 – Aug 29, 2019</vt:lpstr>
      <vt:lpstr>Objectives/Agenda/Assignment</vt:lpstr>
      <vt:lpstr>Gravitational Force</vt:lpstr>
      <vt:lpstr>Problems</vt:lpstr>
      <vt:lpstr>Acceleration due to gravity</vt:lpstr>
      <vt:lpstr>Gravity fields</vt:lpstr>
      <vt:lpstr>Gravitational field on earth</vt:lpstr>
      <vt:lpstr>Orbital motion</vt:lpstr>
      <vt:lpstr>Sample orbit problem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586</cp:revision>
  <dcterms:created xsi:type="dcterms:W3CDTF">2015-08-11T02:33:52Z</dcterms:created>
  <dcterms:modified xsi:type="dcterms:W3CDTF">2019-08-20T17:34:48Z</dcterms:modified>
</cp:coreProperties>
</file>